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3" r:id="rId1"/>
  </p:sldMasterIdLst>
  <p:notesMasterIdLst>
    <p:notesMasterId r:id="rId13"/>
  </p:notes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</p:sldIdLst>
  <p:sldSz cx="11522075" cy="6480175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">
          <p15:clr>
            <a:srgbClr val="A4A3A4"/>
          </p15:clr>
        </p15:guide>
        <p15:guide id="2" orient="horz" pos="952">
          <p15:clr>
            <a:srgbClr val="A4A3A4"/>
          </p15:clr>
        </p15:guide>
        <p15:guide id="3" orient="horz" pos="3901">
          <p15:clr>
            <a:srgbClr val="A4A3A4"/>
          </p15:clr>
        </p15:guide>
        <p15:guide id="4" orient="horz" pos="408">
          <p15:clr>
            <a:srgbClr val="A4A3A4"/>
          </p15:clr>
        </p15:guide>
        <p15:guide id="5" pos="6940">
          <p15:clr>
            <a:srgbClr val="A4A3A4"/>
          </p15:clr>
        </p15:guide>
        <p15:guide id="6" pos="363">
          <p15:clr>
            <a:srgbClr val="A4A3A4"/>
          </p15:clr>
        </p15:guide>
        <p15:guide id="7" pos="6441">
          <p15:clr>
            <a:srgbClr val="A4A3A4"/>
          </p15:clr>
        </p15:guide>
        <p15:guide id="8" pos="3311">
          <p15:clr>
            <a:srgbClr val="A4A3A4"/>
          </p15:clr>
        </p15:guide>
        <p15:guide id="9" pos="3493">
          <p15:clr>
            <a:srgbClr val="A4A3A4"/>
          </p15:clr>
        </p15:guide>
        <p15:guide id="10" pos="2631">
          <p15:clr>
            <a:srgbClr val="A4A3A4"/>
          </p15:clr>
        </p15:guide>
        <p15:guide id="11" pos="2813">
          <p15:clr>
            <a:srgbClr val="A4A3A4"/>
          </p15:clr>
        </p15:guide>
        <p15:guide id="12" pos="5081">
          <p15:clr>
            <a:srgbClr val="A4A3A4"/>
          </p15:clr>
        </p15:guide>
        <p15:guide id="13" pos="52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138" autoAdjust="0"/>
    <p:restoredTop sz="96327" autoAdjust="0"/>
  </p:normalViewPr>
  <p:slideViewPr>
    <p:cSldViewPr showGuides="1">
      <p:cViewPr varScale="1">
        <p:scale>
          <a:sx n="136" d="100"/>
          <a:sy n="136" d="100"/>
        </p:scale>
        <p:origin x="208" y="192"/>
      </p:cViewPr>
      <p:guideLst>
        <p:guide orient="horz" pos="227"/>
        <p:guide orient="horz" pos="952"/>
        <p:guide orient="horz" pos="3901"/>
        <p:guide orient="horz" pos="408"/>
        <p:guide pos="6940"/>
        <p:guide pos="363"/>
        <p:guide pos="6441"/>
        <p:guide pos="3311"/>
        <p:guide pos="3493"/>
        <p:guide pos="2631"/>
        <p:guide pos="2813"/>
        <p:guide pos="5081"/>
        <p:guide pos="526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99" d="100"/>
          <a:sy n="99" d="100"/>
        </p:scale>
        <p:origin x="-253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8:25:20.21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49 16383,'90'-2'0,"-40"-1"0,1 0 0,46 0 0,-36-1 0,-1 1 0,33 2 0,-42-1 0,-1 0 0,23-1 0,5 0 0,-2 1 0,14 2 0,-12 0 0,-10 2 0,-19-2 0,-21 2 0,-4-3 0,4 0 0,1 0 0,11 1 0,0 0 0,0 0 0,-13-1 0,-6 1 0,-11-1 0,7-1 0,-1 2 0,5-2 0,-7 2 0,1-3 0,-2 2 0,7-2 0,5 2 0,-5-1 0,0 1 0,-10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8:25:22.12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0 42 16383,'53'0'0,"-3"1"0,-8-4 0,10-1 0,10-3 0,8 0 0,15 3 0,0-1 0,11 2 0,-11 1 0,12-1 0,-11 3 0,-3 0 0,-2 0 0,-18 0 0,8-2 0,-11 2 0,3-2 0,-15 2 0,-5 0 0,-16 0 0,-7 0 0,-10 0 0,5 0 0,-1 0 0,7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8:27:47.55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49 16383,'90'-2'0,"-40"-1"0,1 0 0,46 0 0,-36-1 0,-1 1 0,33 2 0,-42-1 0,-1 0 0,23-1 0,5 0 0,-2 1 0,14 2 0,-12 0 0,-10 2 0,-19-2 0,-21 2 0,-4-3 0,4 0 0,1 0 0,11 1 0,0 0 0,0 0 0,-13-1 0,-6 1 0,-11-1 0,7-1 0,-1 2 0,5-2 0,-7 2 0,1-3 0,-2 2 0,7-2 0,5 2 0,-5-1 0,0 1 0,-10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3-19T18:27:51.90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</inkml:brush>
  </inkml:definitions>
  <inkml:trace contextRef="#ctx0" brushRef="#br0">1 49 16383,'90'-2'0,"-40"-1"0,1 0 0,46 0 0,-36-1 0,-1 1 0,33 2 0,-42-1 0,-1 0 0,23-1 0,5 0 0,-2 1 0,14 2 0,-12 0 0,-10 2 0,-19-2 0,-21 2 0,-4-3 0,4 0 0,1 0 0,11 1 0,0 0 0,0 0 0,-13-1 0,-6 1 0,-11-1 0,7-1 0,-1 2 0,5-2 0,-7 2 0,1-3 0,-2 2 0,7-2 0,5 2 0,-5-1 0,0 1 0,-10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08900-6234-440B-A027-38F10FF7E2F1}" type="datetimeFigureOut">
              <a:rPr lang="de-DE" smtClean="0"/>
              <a:t>19.03.21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2C3873-BA08-40A5-BDCC-B6406E6CD40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848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400" b="0" kern="1200">
        <a:solidFill>
          <a:schemeClr val="tx1"/>
        </a:solidFill>
        <a:latin typeface="Open Sans Semibold" panose="020B0706030804020204" pitchFamily="34" charset="0"/>
        <a:ea typeface="Open Sans Semibold" panose="020B0706030804020204" pitchFamily="34" charset="0"/>
        <a:cs typeface="Open Sans Semibold" panose="020B0706030804020204" pitchFamily="34" charset="0"/>
      </a:defRPr>
    </a:lvl1pPr>
    <a:lvl2pPr marL="0" algn="l" defTabSz="9144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180000" indent="-180000" algn="l" defTabSz="914400" rtl="0" eaLnBrk="1" latinLnBrk="0" hangingPunct="1">
      <a:buFont typeface="Wingdings" panose="05000000000000000000" pitchFamily="2" charset="2"/>
      <a:buChar char="§"/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80000" algn="l" defTabSz="914400" rtl="0" eaLnBrk="1" latinLnBrk="0" hangingPunct="1">
      <a:defRPr sz="1400" i="1" kern="1200">
        <a:solidFill>
          <a:schemeClr val="tx1"/>
        </a:solidFill>
        <a:latin typeface="+mn-lt"/>
        <a:ea typeface="+mn-ea"/>
        <a:cs typeface="+mn-cs"/>
      </a:defRPr>
    </a:lvl4pPr>
    <a:lvl5pPr marL="360000" indent="-180000" algn="l" defTabSz="914400" rtl="0" eaLnBrk="1" latinLnBrk="0" hangingPunct="1">
      <a:buFont typeface="Symbol" panose="05050102010706020507" pitchFamily="18" charset="2"/>
      <a:buChar char="-"/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288000" y="2087563"/>
            <a:ext cx="11235600" cy="4391025"/>
          </a:xfrm>
          <a:prstGeom prst="rect">
            <a:avLst/>
          </a:prstGeom>
        </p:spPr>
        <p:txBody>
          <a:bodyPr anchor="ctr" anchorCtr="1"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3" name="Rechteck 12"/>
          <p:cNvSpPr/>
          <p:nvPr userDrawn="1"/>
        </p:nvSpPr>
        <p:spPr>
          <a:xfrm>
            <a:off x="0" y="0"/>
            <a:ext cx="11522075" cy="15113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792486" y="1548000"/>
            <a:ext cx="8714056" cy="432048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50" b="0" spc="2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792000" y="1116000"/>
            <a:ext cx="8714541" cy="431903"/>
          </a:xfrm>
        </p:spPr>
        <p:txBody>
          <a:bodyPr/>
          <a:lstStyle>
            <a:lvl1pPr marL="72000">
              <a:defRPr sz="2500" spc="50" baseline="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000"/>
            <a:ext cx="215798" cy="4390949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000"/>
            <a:ext cx="215798" cy="4390949"/>
          </a:xfrm>
          <a:prstGeom prst="rect">
            <a:avLst/>
          </a:prstGeom>
        </p:spPr>
      </p:pic>
      <p:sp>
        <p:nvSpPr>
          <p:cNvPr id="18" name="Textplatzhalter 17"/>
          <p:cNvSpPr>
            <a:spLocks noGrp="1"/>
          </p:cNvSpPr>
          <p:nvPr>
            <p:ph type="body" sz="quarter" idx="13"/>
          </p:nvPr>
        </p:nvSpPr>
        <p:spPr>
          <a:xfrm>
            <a:off x="792163" y="2340000"/>
            <a:ext cx="4464050" cy="64814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spcAft>
                <a:spcPts val="300"/>
              </a:spcAft>
              <a:buFontTx/>
              <a:buNone/>
              <a:defRPr sz="1300" b="0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spcAft>
                <a:spcPts val="600"/>
              </a:spcAft>
              <a:buFontTx/>
              <a:buNone/>
              <a:defRPr sz="1300" b="0">
                <a:solidFill>
                  <a:schemeClr val="accent1"/>
                </a:solidFill>
              </a:defRPr>
            </a:lvl2pPr>
            <a:lvl3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300" b="0">
                <a:solidFill>
                  <a:schemeClr val="accent1"/>
                </a:solidFill>
              </a:defRPr>
            </a:lvl3pPr>
            <a:lvl4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300" b="0">
                <a:solidFill>
                  <a:schemeClr val="accent1"/>
                </a:solidFill>
              </a:defRPr>
            </a:lvl4pPr>
            <a:lvl5pPr marL="0" indent="0">
              <a:lnSpc>
                <a:spcPct val="100000"/>
              </a:lnSpc>
              <a:spcAft>
                <a:spcPts val="600"/>
              </a:spcAft>
              <a:buFontTx/>
              <a:buNone/>
              <a:defRPr sz="1300" b="0">
                <a:solidFill>
                  <a:schemeClr val="accent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Sechseck 14">
            <a:extLst>
              <a:ext uri="{FF2B5EF4-FFF2-40B4-BE49-F238E27FC236}">
                <a16:creationId xmlns:a16="http://schemas.microsoft.com/office/drawing/2014/main" id="{8537001D-04EB-1041-ADA7-6EAE9EFC5E2A}"/>
              </a:ext>
            </a:extLst>
          </p:cNvPr>
          <p:cNvSpPr>
            <a:spLocks noChangeAspect="1"/>
          </p:cNvSpPr>
          <p:nvPr userDrawn="1"/>
        </p:nvSpPr>
        <p:spPr>
          <a:xfrm rot="16200000">
            <a:off x="9450107" y="1152026"/>
            <a:ext cx="831416" cy="718547"/>
          </a:xfrm>
          <a:prstGeom prst="hexagon">
            <a:avLst/>
          </a:prstGeom>
          <a:solidFill>
            <a:srgbClr val="F9E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 b="1" kern="1200" spc="-20" baseline="0" dirty="0">
                <a:solidFill>
                  <a:schemeClr val="bg2"/>
                </a:solidFill>
                <a:latin typeface="Klavika Bd" panose="02000000000000000000" pitchFamily="2" charset="0"/>
                <a:ea typeface="+mn-ea"/>
                <a:cs typeface="+mn-cs"/>
              </a:rPr>
              <a:t>K I</a:t>
            </a:r>
          </a:p>
        </p:txBody>
      </p:sp>
    </p:spTree>
    <p:extLst>
      <p:ext uri="{BB962C8B-B14F-4D97-AF65-F5344CB8AC3E}">
        <p14:creationId xmlns:p14="http://schemas.microsoft.com/office/powerpoint/2010/main" val="4255106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990ECA-7C10-DE4A-A618-C19C7C3A67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791261F-0F16-1942-9B07-A512B9D91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9B3079-A23E-0345-9E97-BA4B6FE1A4F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64241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6E8EB4-ED80-CB40-A7F7-B33A24155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8F546381-DA1C-8C43-A1E6-0C1C3775590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5999" y="1410972"/>
            <a:ext cx="9648000" cy="470884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5E05E6F-3385-0A42-841C-E0F973D304F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2FE7560-48E6-C84F-9632-B92A9404225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0473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ESSO Titel und Inhalt auf Fond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576000" y="396000"/>
            <a:ext cx="9001461" cy="216000"/>
            <a:chOff x="576000" y="396000"/>
            <a:chExt cx="9001461" cy="216000"/>
          </a:xfrm>
        </p:grpSpPr>
        <p:cxnSp>
          <p:nvCxnSpPr>
            <p:cNvPr id="10" name="Gerade Verbindung 9"/>
            <p:cNvCxnSpPr>
              <a:cxnSpLocks/>
            </p:cNvCxnSpPr>
            <p:nvPr userDrawn="1"/>
          </p:nvCxnSpPr>
          <p:spPr>
            <a:xfrm>
              <a:off x="576000" y="612000"/>
              <a:ext cx="900146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BBD9AA91-B11B-064B-A25D-5ACF1221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2DA69540-7949-1344-938A-3C3797FC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8EA256F-78CD-DC46-9AB1-9C3F2A75D2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5999" y="1411135"/>
            <a:ext cx="9648000" cy="47086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951462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DESSO Titel und Inhalt auf Fo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576000" y="396000"/>
            <a:ext cx="9001461" cy="216000"/>
            <a:chOff x="576000" y="396000"/>
            <a:chExt cx="9001461" cy="216000"/>
          </a:xfrm>
        </p:grpSpPr>
        <p:cxnSp>
          <p:nvCxnSpPr>
            <p:cNvPr id="10" name="Gerade Verbindung 9"/>
            <p:cNvCxnSpPr>
              <a:cxnSpLocks/>
            </p:cNvCxnSpPr>
            <p:nvPr userDrawn="1"/>
          </p:nvCxnSpPr>
          <p:spPr>
            <a:xfrm>
              <a:off x="576000" y="612000"/>
              <a:ext cx="900146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BBD9AA91-B11B-064B-A25D-5ACF1221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2DA69540-7949-1344-938A-3C3797FC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8EA256F-78CD-DC46-9AB1-9C3F2A75D2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5999" y="1411135"/>
            <a:ext cx="9648000" cy="47086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7258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DESSO Titel und Inhalt auf Fo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grpSp>
        <p:nvGrpSpPr>
          <p:cNvPr id="3" name="Gruppieren 2"/>
          <p:cNvGrpSpPr/>
          <p:nvPr userDrawn="1"/>
        </p:nvGrpSpPr>
        <p:grpSpPr>
          <a:xfrm>
            <a:off x="576000" y="396000"/>
            <a:ext cx="9001461" cy="216000"/>
            <a:chOff x="576000" y="396000"/>
            <a:chExt cx="9001461" cy="216000"/>
          </a:xfrm>
        </p:grpSpPr>
        <p:cxnSp>
          <p:nvCxnSpPr>
            <p:cNvPr id="10" name="Gerade Verbindung 9"/>
            <p:cNvCxnSpPr>
              <a:cxnSpLocks/>
            </p:cNvCxnSpPr>
            <p:nvPr userDrawn="1"/>
          </p:nvCxnSpPr>
          <p:spPr>
            <a:xfrm>
              <a:off x="576000" y="612000"/>
              <a:ext cx="9001461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/>
            <p:cNvCxnSpPr/>
            <p:nvPr userDrawn="1"/>
          </p:nvCxnSpPr>
          <p:spPr>
            <a:xfrm>
              <a:off x="8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/>
            <p:cNvCxnSpPr/>
            <p:nvPr userDrawn="1"/>
          </p:nvCxnSpPr>
          <p:spPr>
            <a:xfrm>
              <a:off x="1764000" y="396000"/>
              <a:ext cx="0" cy="14400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BBD9AA91-B11B-064B-A25D-5ACF12214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2DA69540-7949-1344-938A-3C3797FC1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E07F1749-2C29-4AD9-BF92-E70F8884412B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32" name="Inhaltsplatzhalter 31">
            <a:extLst>
              <a:ext uri="{FF2B5EF4-FFF2-40B4-BE49-F238E27FC236}">
                <a16:creationId xmlns:a16="http://schemas.microsoft.com/office/drawing/2014/main" id="{28EA256F-78CD-DC46-9AB1-9C3F2A75D2F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5999" y="1411135"/>
            <a:ext cx="9648000" cy="470867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accent4">
                  <a:lumMod val="60000"/>
                  <a:lumOff val="40000"/>
                </a:schemeClr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52472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76460" y="647799"/>
            <a:ext cx="9002533" cy="691737"/>
          </a:xfrm>
          <a:prstGeom prst="rect">
            <a:avLst/>
          </a:prstGeom>
        </p:spPr>
        <p:txBody>
          <a:bodyPr vert="horz" lIns="0" tIns="36000" rIns="0" bIns="0" rtlCol="0" anchor="t" anchorCtr="0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918000" y="360363"/>
            <a:ext cx="827515" cy="216000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ctr">
              <a:defRPr sz="1050">
                <a:solidFill>
                  <a:schemeClr val="accent1"/>
                </a:solidFill>
                <a:latin typeface="Klavika Rg" panose="02000000000000000000" pitchFamily="2" charset="0"/>
              </a:defRPr>
            </a:lvl1pPr>
          </a:lstStyle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575999" y="360363"/>
            <a:ext cx="288000" cy="216000"/>
          </a:xfrm>
          <a:prstGeom prst="rect">
            <a:avLst/>
          </a:prstGeom>
        </p:spPr>
        <p:txBody>
          <a:bodyPr vert="horz" lIns="0" tIns="18000" rIns="0" bIns="0" rtlCol="0" anchor="t" anchorCtr="0"/>
          <a:lstStyle>
            <a:lvl1pPr algn="l">
              <a:defRPr sz="1050">
                <a:solidFill>
                  <a:schemeClr val="accent1"/>
                </a:solidFill>
                <a:latin typeface="Klavika Rg" panose="02000000000000000000" pitchFamily="2" charset="0"/>
              </a:defRPr>
            </a:lvl1pPr>
          </a:lstStyle>
          <a:p>
            <a:fld id="{E07F1749-2C29-4AD9-BF92-E70F8884412B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Gerade Verbindung 9"/>
          <p:cNvCxnSpPr/>
          <p:nvPr/>
        </p:nvCxnSpPr>
        <p:spPr>
          <a:xfrm>
            <a:off x="576000" y="612000"/>
            <a:ext cx="9648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576000" y="612000"/>
            <a:ext cx="9648000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/>
          <p:cNvCxnSpPr/>
          <p:nvPr userDrawn="1"/>
        </p:nvCxnSpPr>
        <p:spPr>
          <a:xfrm>
            <a:off x="864000" y="396000"/>
            <a:ext cx="0" cy="14400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Sechseck 11">
            <a:extLst>
              <a:ext uri="{FF2B5EF4-FFF2-40B4-BE49-F238E27FC236}">
                <a16:creationId xmlns:a16="http://schemas.microsoft.com/office/drawing/2014/main" id="{B7CF7056-FF18-414B-9A98-9A618E7DD280}"/>
              </a:ext>
            </a:extLst>
          </p:cNvPr>
          <p:cNvSpPr>
            <a:spLocks noChangeAspect="1"/>
          </p:cNvSpPr>
          <p:nvPr userDrawn="1"/>
        </p:nvSpPr>
        <p:spPr>
          <a:xfrm rot="5400000">
            <a:off x="9522559" y="268851"/>
            <a:ext cx="831416" cy="718547"/>
          </a:xfrm>
          <a:prstGeom prst="hexagon">
            <a:avLst/>
          </a:prstGeom>
          <a:solidFill>
            <a:srgbClr val="F9E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2400" b="1" kern="1200" spc="-20" baseline="0" dirty="0">
                <a:solidFill>
                  <a:schemeClr val="bg2"/>
                </a:solidFill>
                <a:latin typeface="Klavika Bd" panose="02000000000000000000" pitchFamily="2" charset="0"/>
                <a:ea typeface="+mn-ea"/>
                <a:cs typeface="+mn-cs"/>
              </a:rPr>
              <a:t>AI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15445E1-3195-5B47-A962-17916A330C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5999" y="1411134"/>
            <a:ext cx="9648000" cy="47086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376880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97" r:id="rId2"/>
    <p:sldLayoutId id="2147483690" r:id="rId3"/>
    <p:sldLayoutId id="2147483686" r:id="rId4"/>
    <p:sldLayoutId id="2147483691" r:id="rId5"/>
    <p:sldLayoutId id="2147483692" r:id="rId6"/>
  </p:sldLayoutIdLst>
  <p:hf hdr="0"/>
  <p:txStyles>
    <p:titleStyle>
      <a:lvl1pPr marL="72000" algn="l" defTabSz="914400" rtl="0" eaLnBrk="1" latinLnBrk="0" hangingPunct="1">
        <a:lnSpc>
          <a:spcPct val="100000"/>
        </a:lnSpc>
        <a:spcBef>
          <a:spcPct val="0"/>
        </a:spcBef>
        <a:buNone/>
        <a:defRPr sz="2100" kern="1200" spc="100" baseline="0">
          <a:solidFill>
            <a:schemeClr val="accent1"/>
          </a:solidFill>
          <a:latin typeface="Klavika Rg" panose="02000000000000000000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0"/>
        </a:spcAft>
        <a:buFontTx/>
        <a:buNone/>
        <a:defRPr sz="2400" b="1" kern="1200" spc="-20" baseline="0">
          <a:solidFill>
            <a:schemeClr val="bg2"/>
          </a:solidFill>
          <a:latin typeface="Klavika Bd" panose="02000000000000000000" pitchFamily="2" charset="0"/>
          <a:ea typeface="+mn-ea"/>
          <a:cs typeface="+mn-cs"/>
        </a:defRPr>
      </a:lvl1pPr>
      <a:lvl2pPr marL="0" indent="0" algn="l" defTabSz="914400" rtl="0" eaLnBrk="1" latinLnBrk="0" hangingPunct="1">
        <a:lnSpc>
          <a:spcPct val="120000"/>
        </a:lnSpc>
        <a:spcBef>
          <a:spcPts val="600"/>
        </a:spcBef>
        <a:spcAft>
          <a:spcPts val="0"/>
        </a:spcAft>
        <a:buFontTx/>
        <a:buNone/>
        <a:defRPr sz="2400" kern="1200" spc="-20" baseline="0">
          <a:solidFill>
            <a:schemeClr val="bg2"/>
          </a:solidFill>
          <a:latin typeface="Klavika Rg" panose="02000000000000000000" pitchFamily="2" charset="0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11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 typeface="Systemschrift"/>
        <a:buChar char="↘"/>
        <a:defRPr sz="2400" kern="1200" spc="-20" baseline="0">
          <a:solidFill>
            <a:schemeClr val="bg2"/>
          </a:solidFill>
          <a:latin typeface="Klavika Rg" panose="02000000000000000000" pitchFamily="2" charset="0"/>
          <a:ea typeface="+mn-ea"/>
          <a:cs typeface="+mn-cs"/>
        </a:defRPr>
      </a:lvl3pPr>
      <a:lvl4pPr marL="432000" indent="-216000" algn="l" defTabSz="914400" rtl="0" eaLnBrk="1" latinLnBrk="0" hangingPunct="1">
        <a:lnSpc>
          <a:spcPct val="120000"/>
        </a:lnSpc>
        <a:spcBef>
          <a:spcPts val="600"/>
        </a:spcBef>
        <a:spcAft>
          <a:spcPts val="0"/>
        </a:spcAft>
        <a:buClr>
          <a:schemeClr val="accent1"/>
        </a:buClr>
        <a:buSzPct val="75000"/>
        <a:buFont typeface="Systemschrift"/>
        <a:buChar char="↘"/>
        <a:defRPr sz="2200" kern="1200" spc="-20" baseline="0">
          <a:solidFill>
            <a:schemeClr val="bg2"/>
          </a:solidFill>
          <a:latin typeface="Klavika Rg" panose="02000000000000000000" pitchFamily="2" charset="0"/>
          <a:ea typeface="+mn-ea"/>
          <a:cs typeface="+mn-cs"/>
        </a:defRPr>
      </a:lvl4pPr>
      <a:lvl5pPr marL="648000" indent="-216000" algn="l" defTabSz="914400" rtl="0" eaLnBrk="1" latinLnBrk="0" hangingPunct="1">
        <a:lnSpc>
          <a:spcPct val="120000"/>
        </a:lnSpc>
        <a:spcBef>
          <a:spcPts val="0"/>
        </a:spcBef>
        <a:buClr>
          <a:schemeClr val="accent1"/>
        </a:buClr>
        <a:buSzPct val="75000"/>
        <a:buFont typeface="Systemschrift"/>
        <a:buChar char="↘"/>
        <a:defRPr sz="2000" kern="1200" spc="-20" baseline="0">
          <a:solidFill>
            <a:schemeClr val="bg2"/>
          </a:solidFill>
          <a:latin typeface="Klavika Rg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041" userDrawn="1">
          <p15:clr>
            <a:srgbClr val="F26B43"/>
          </p15:clr>
        </p15:guide>
        <p15:guide id="2" pos="362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1.xml"/><Relationship Id="rId11" Type="http://schemas.openxmlformats.org/officeDocument/2006/relationships/customXml" Target="../ink/ink4.xml"/><Relationship Id="rId5" Type="http://schemas.openxmlformats.org/officeDocument/2006/relationships/image" Target="../media/image18.png"/><Relationship Id="rId10" Type="http://schemas.openxmlformats.org/officeDocument/2006/relationships/customXml" Target="../ink/ink3.xml"/><Relationship Id="rId4" Type="http://schemas.openxmlformats.org/officeDocument/2006/relationships/image" Target="../media/image17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q2/mh4dxssd5_j4ntg9p1395zscw_k0jq/T/com.microsoft.Word/WebArchiveCopyPasteTempFiles/tdsp-lifecycle2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platzhalter 5">
            <a:extLst>
              <a:ext uri="{FF2B5EF4-FFF2-40B4-BE49-F238E27FC236}">
                <a16:creationId xmlns:a16="http://schemas.microsoft.com/office/drawing/2014/main" id="{C3F9642D-265D-7D42-9E8F-DF0A828FDBF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/>
          <a:srcRect t="20691" b="20691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3" name="Untertitel 2">
            <a:extLst>
              <a:ext uri="{FF2B5EF4-FFF2-40B4-BE49-F238E27FC236}">
                <a16:creationId xmlns:a16="http://schemas.microsoft.com/office/drawing/2014/main" id="{439EF8F8-934B-2142-9EF3-0DA3C1A069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b="1" dirty="0" err="1"/>
              <a:t>How</a:t>
            </a:r>
            <a:r>
              <a:rPr lang="de-DE" b="1" dirty="0"/>
              <a:t> </a:t>
            </a:r>
            <a:r>
              <a:rPr lang="de-DE" b="1" dirty="0" err="1"/>
              <a:t>much</a:t>
            </a:r>
            <a:r>
              <a:rPr lang="de-DE" b="1" dirty="0"/>
              <a:t> </a:t>
            </a:r>
            <a:r>
              <a:rPr lang="de-DE" b="1" dirty="0" err="1"/>
              <a:t>interest</a:t>
            </a:r>
            <a:r>
              <a:rPr lang="de-DE" b="1" dirty="0"/>
              <a:t> will a </a:t>
            </a:r>
            <a:r>
              <a:rPr lang="de-DE" b="1" dirty="0" err="1"/>
              <a:t>new</a:t>
            </a:r>
            <a:r>
              <a:rPr lang="de-DE" b="1" dirty="0"/>
              <a:t> </a:t>
            </a:r>
            <a:r>
              <a:rPr lang="de-DE" b="1" dirty="0" err="1"/>
              <a:t>rental</a:t>
            </a:r>
            <a:r>
              <a:rPr lang="de-DE" b="1" dirty="0"/>
              <a:t> </a:t>
            </a:r>
            <a:r>
              <a:rPr lang="de-DE" b="1" dirty="0" err="1"/>
              <a:t>listing</a:t>
            </a:r>
            <a:r>
              <a:rPr lang="de-DE" b="1" dirty="0"/>
              <a:t> </a:t>
            </a:r>
            <a:r>
              <a:rPr lang="de-DE" b="1" dirty="0" err="1"/>
              <a:t>receive</a:t>
            </a:r>
            <a:r>
              <a:rPr lang="de-DE" b="1" dirty="0"/>
              <a:t>?</a:t>
            </a:r>
          </a:p>
          <a:p>
            <a:endParaRPr lang="de-DE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9E031619-50CB-794F-BA94-BC37320716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New York </a:t>
            </a:r>
            <a:r>
              <a:rPr lang="de-DE" dirty="0" err="1"/>
              <a:t>rental</a:t>
            </a:r>
            <a:r>
              <a:rPr lang="de-DE" dirty="0"/>
              <a:t> </a:t>
            </a:r>
            <a:r>
              <a:rPr lang="de-DE" dirty="0" err="1"/>
              <a:t>listings</a:t>
            </a:r>
            <a:endParaRPr lang="de-DE" dirty="0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01B7A9-CE0D-C142-9E61-400568A3C3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29524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rafik 12" descr="Ein Bild, das Tisch enthält.&#10;&#10;Automatisch generierte Beschreibung">
            <a:extLst>
              <a:ext uri="{FF2B5EF4-FFF2-40B4-BE49-F238E27FC236}">
                <a16:creationId xmlns:a16="http://schemas.microsoft.com/office/drawing/2014/main" id="{3AB3E92B-B4DF-4043-8F52-300528B13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513" y="4268054"/>
            <a:ext cx="3566808" cy="1433942"/>
          </a:xfrm>
          <a:prstGeom prst="rect">
            <a:avLst/>
          </a:prstGeom>
        </p:spPr>
      </p:pic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9F651640-0C38-6D42-ADE4-AE8ACB944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9" y="2758513"/>
            <a:ext cx="3593877" cy="1433942"/>
          </a:xfrm>
          <a:prstGeom prst="rect">
            <a:avLst/>
          </a:prstGeom>
        </p:spPr>
      </p:pic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18D573-628D-2E44-A986-67C1109EF6C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Confusion</a:t>
            </a:r>
            <a:r>
              <a:rPr lang="de-DE" dirty="0"/>
              <a:t> Matrices</a:t>
            </a:r>
          </a:p>
          <a:p>
            <a:r>
              <a:rPr lang="de-DE" dirty="0"/>
              <a:t>Extended				Baseline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870C4D3-6932-0548-A2FB-7687740F3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26F4690-C9FF-AE46-B37E-EF38984C47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EFF186-2235-B54A-95A1-10BD0C0743D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6" name="Grafik 5" descr="Ein Bild, das Tisch enthält.&#10;&#10;Automatisch generierte Beschreibung">
            <a:extLst>
              <a:ext uri="{FF2B5EF4-FFF2-40B4-BE49-F238E27FC236}">
                <a16:creationId xmlns:a16="http://schemas.microsoft.com/office/drawing/2014/main" id="{299A568E-8A23-ED45-9A7A-68D24A03A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965" y="2735344"/>
            <a:ext cx="3634638" cy="1368152"/>
          </a:xfrm>
          <a:prstGeom prst="rect">
            <a:avLst/>
          </a:prstGeom>
        </p:spPr>
      </p:pic>
      <p:pic>
        <p:nvPicPr>
          <p:cNvPr id="7" name="Grafik 6" descr="Ein Bild, das Tisch enthält.&#10;&#10;Automatisch generierte Beschreibung">
            <a:extLst>
              <a:ext uri="{FF2B5EF4-FFF2-40B4-BE49-F238E27FC236}">
                <a16:creationId xmlns:a16="http://schemas.microsoft.com/office/drawing/2014/main" id="{8B538DD7-189B-3C4F-BBE9-55DA94DAC9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7987" y="4268054"/>
            <a:ext cx="3609616" cy="14339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0" name="Freihand 9">
                <a:extLst>
                  <a:ext uri="{FF2B5EF4-FFF2-40B4-BE49-F238E27FC236}">
                    <a16:creationId xmlns:a16="http://schemas.microsoft.com/office/drawing/2014/main" id="{3B10C1F8-04F8-4B40-8949-9E3CE72A98D4}"/>
                  </a:ext>
                </a:extLst>
              </p14:cNvPr>
              <p14:cNvContentPartPr/>
              <p14:nvPr/>
            </p14:nvContentPartPr>
            <p14:xfrm>
              <a:off x="7107183" y="3936437"/>
              <a:ext cx="573840" cy="17640"/>
            </p14:xfrm>
          </p:contentPart>
        </mc:Choice>
        <mc:Fallback>
          <p:pic>
            <p:nvPicPr>
              <p:cNvPr id="10" name="Freihand 9">
                <a:extLst>
                  <a:ext uri="{FF2B5EF4-FFF2-40B4-BE49-F238E27FC236}">
                    <a16:creationId xmlns:a16="http://schemas.microsoft.com/office/drawing/2014/main" id="{3B10C1F8-04F8-4B40-8949-9E3CE72A98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53543" y="3828797"/>
                <a:ext cx="681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1" name="Freihand 10">
                <a:extLst>
                  <a:ext uri="{FF2B5EF4-FFF2-40B4-BE49-F238E27FC236}">
                    <a16:creationId xmlns:a16="http://schemas.microsoft.com/office/drawing/2014/main" id="{040B8432-33A1-834C-8C15-2F42372DEF9C}"/>
                  </a:ext>
                </a:extLst>
              </p14:cNvPr>
              <p14:cNvContentPartPr/>
              <p14:nvPr/>
            </p14:nvContentPartPr>
            <p14:xfrm>
              <a:off x="7105383" y="5522597"/>
              <a:ext cx="533520" cy="15480"/>
            </p14:xfrm>
          </p:contentPart>
        </mc:Choice>
        <mc:Fallback>
          <p:pic>
            <p:nvPicPr>
              <p:cNvPr id="11" name="Freihand 10">
                <a:extLst>
                  <a:ext uri="{FF2B5EF4-FFF2-40B4-BE49-F238E27FC236}">
                    <a16:creationId xmlns:a16="http://schemas.microsoft.com/office/drawing/2014/main" id="{040B8432-33A1-834C-8C15-2F42372DEF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051383" y="5414957"/>
                <a:ext cx="641160" cy="23112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8FB28BD8-832D-5147-8B03-93894A074AF6}"/>
              </a:ext>
            </a:extLst>
          </p:cNvPr>
          <p:cNvSpPr txBox="1">
            <a:spLocks/>
          </p:cNvSpPr>
          <p:nvPr/>
        </p:nvSpPr>
        <p:spPr>
          <a:xfrm>
            <a:off x="9129795" y="3115719"/>
            <a:ext cx="3088422" cy="24068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2400" b="1" kern="1200" spc="-20" baseline="0">
                <a:solidFill>
                  <a:schemeClr val="bg2"/>
                </a:solidFill>
                <a:latin typeface="Klavika Bd" panose="02000000000000000000" pitchFamily="2" charset="0"/>
                <a:ea typeface="+mn-ea"/>
                <a:cs typeface="+mn-cs"/>
              </a:defRPr>
            </a:lvl1pPr>
            <a:lvl2pPr marL="0" indent="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FontTx/>
              <a:buNone/>
              <a:defRPr sz="2400" kern="1200" spc="-20" baseline="0">
                <a:solidFill>
                  <a:schemeClr val="bg2"/>
                </a:solidFill>
                <a:latin typeface="Klavika Rg" panose="02000000000000000000" pitchFamily="2" charset="0"/>
                <a:ea typeface="+mn-ea"/>
                <a:cs typeface="+mn-cs"/>
              </a:defRPr>
            </a:lvl2pPr>
            <a:lvl3pPr marL="252000" indent="-252000" algn="l" defTabSz="914400" rtl="0" eaLnBrk="1" latinLnBrk="0" hangingPunct="1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Systemschrift"/>
              <a:buChar char="↘"/>
              <a:defRPr sz="2400" kern="1200" spc="-20" baseline="0">
                <a:solidFill>
                  <a:schemeClr val="bg2"/>
                </a:solidFill>
                <a:latin typeface="Klavika Rg" panose="02000000000000000000" pitchFamily="2" charset="0"/>
                <a:ea typeface="+mn-ea"/>
                <a:cs typeface="+mn-cs"/>
              </a:defRPr>
            </a:lvl3pPr>
            <a:lvl4pPr marL="432000" indent="-216000" algn="l" defTabSz="914400" rtl="0" eaLnBrk="1" latinLnBrk="0" hangingPunct="1">
              <a:lnSpc>
                <a:spcPct val="12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ct val="75000"/>
              <a:buFont typeface="Systemschrift"/>
              <a:buChar char="↘"/>
              <a:defRPr sz="2200" kern="1200" spc="-20" baseline="0">
                <a:solidFill>
                  <a:schemeClr val="bg2"/>
                </a:solidFill>
                <a:latin typeface="Klavika Rg" panose="02000000000000000000" pitchFamily="2" charset="0"/>
                <a:ea typeface="+mn-ea"/>
                <a:cs typeface="+mn-cs"/>
              </a:defRPr>
            </a:lvl4pPr>
            <a:lvl5pPr marL="648000" indent="-216000" algn="l" defTabSz="914400" rtl="0" eaLnBrk="1" latinLnBrk="0" hangingPunct="1">
              <a:lnSpc>
                <a:spcPct val="120000"/>
              </a:lnSpc>
              <a:spcBef>
                <a:spcPts val="0"/>
              </a:spcBef>
              <a:buClr>
                <a:schemeClr val="accent1"/>
              </a:buClr>
              <a:buSzPct val="75000"/>
              <a:buFont typeface="Systemschrift"/>
              <a:buChar char="↘"/>
              <a:defRPr sz="2000" kern="1200" spc="-20" baseline="0">
                <a:solidFill>
                  <a:schemeClr val="bg2"/>
                </a:solidFill>
                <a:latin typeface="Klavika Rg" panose="02000000000000000000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Train	</a:t>
            </a:r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Validation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5" name="Freihand 14">
                <a:extLst>
                  <a:ext uri="{FF2B5EF4-FFF2-40B4-BE49-F238E27FC236}">
                    <a16:creationId xmlns:a16="http://schemas.microsoft.com/office/drawing/2014/main" id="{D477C956-6BD0-EC4F-A284-1A1A2B2F000F}"/>
                  </a:ext>
                </a:extLst>
              </p14:cNvPr>
              <p14:cNvContentPartPr/>
              <p14:nvPr/>
            </p14:nvContentPartPr>
            <p14:xfrm>
              <a:off x="2487552" y="3936437"/>
              <a:ext cx="573840" cy="17640"/>
            </p14:xfrm>
          </p:contentPart>
        </mc:Choice>
        <mc:Fallback>
          <p:pic>
            <p:nvPicPr>
              <p:cNvPr id="15" name="Freihand 14">
                <a:extLst>
                  <a:ext uri="{FF2B5EF4-FFF2-40B4-BE49-F238E27FC236}">
                    <a16:creationId xmlns:a16="http://schemas.microsoft.com/office/drawing/2014/main" id="{D477C956-6BD0-EC4F-A284-1A1A2B2F000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3912" y="3828797"/>
                <a:ext cx="68148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6" name="Freihand 15">
                <a:extLst>
                  <a:ext uri="{FF2B5EF4-FFF2-40B4-BE49-F238E27FC236}">
                    <a16:creationId xmlns:a16="http://schemas.microsoft.com/office/drawing/2014/main" id="{835528FC-548D-BC4E-8995-B4593D60AF88}"/>
                  </a:ext>
                </a:extLst>
              </p14:cNvPr>
              <p14:cNvContentPartPr/>
              <p14:nvPr/>
            </p14:nvContentPartPr>
            <p14:xfrm>
              <a:off x="2487552" y="5504957"/>
              <a:ext cx="573840" cy="17640"/>
            </p14:xfrm>
          </p:contentPart>
        </mc:Choice>
        <mc:Fallback>
          <p:pic>
            <p:nvPicPr>
              <p:cNvPr id="16" name="Freihand 15">
                <a:extLst>
                  <a:ext uri="{FF2B5EF4-FFF2-40B4-BE49-F238E27FC236}">
                    <a16:creationId xmlns:a16="http://schemas.microsoft.com/office/drawing/2014/main" id="{835528FC-548D-BC4E-8995-B4593D60AF8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33912" y="5397317"/>
                <a:ext cx="681480" cy="233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15666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3A241D1-81EF-EA46-8BF4-A990317E96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Conclusion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A5FC7B-CC30-4942-AB2F-D7723E3F8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6785A3-771D-AB49-815D-10B76D172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FC671B5-0806-1140-B398-47DDD80E81F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080517" y="1655911"/>
            <a:ext cx="8785438" cy="470867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Two features have been proposed</a:t>
            </a:r>
            <a:r>
              <a:rPr lang="de-DE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/>
              <a:t>Baseline </a:t>
            </a:r>
            <a:r>
              <a:rPr lang="de-DE" dirty="0" err="1"/>
              <a:t>and</a:t>
            </a:r>
            <a:r>
              <a:rPr lang="de-DE" dirty="0"/>
              <a:t> Extended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de-DE" dirty="0" err="1"/>
              <a:t>been</a:t>
            </a:r>
            <a:r>
              <a:rPr lang="de-DE" dirty="0"/>
              <a:t> </a:t>
            </a:r>
            <a:r>
              <a:rPr lang="de-DE" dirty="0" err="1"/>
              <a:t>built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Importance for the model to predict the interest level of a customer was not significant 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Hypothesis was rejected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work should include a larger dataset with more </a:t>
            </a:r>
            <a:r>
              <a:rPr lang="en-US" dirty="0" err="1"/>
              <a:t>api</a:t>
            </a:r>
            <a:r>
              <a:rPr lang="en-US" dirty="0"/>
              <a:t> calls </a:t>
            </a:r>
          </a:p>
        </p:txBody>
      </p:sp>
    </p:spTree>
    <p:extLst>
      <p:ext uri="{BB962C8B-B14F-4D97-AF65-F5344CB8AC3E}">
        <p14:creationId xmlns:p14="http://schemas.microsoft.com/office/powerpoint/2010/main" val="1750978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84762F6-2E47-B84D-B99E-CAF61D7703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999" y="1655911"/>
            <a:ext cx="9002533" cy="3456384"/>
          </a:xfrm>
        </p:spPr>
        <p:txBody>
          <a:bodyPr/>
          <a:lstStyle/>
          <a:p>
            <a:r>
              <a:rPr lang="en-US" dirty="0"/>
              <a:t>For this project the publicly available data for the” Two Sigma Connect: Rental Listing Inquiries” Kaggle competition will be considered. The hypothesis of this project is that we can use the foursquare </a:t>
            </a:r>
            <a:r>
              <a:rPr lang="en-US" dirty="0" err="1"/>
              <a:t>api</a:t>
            </a:r>
            <a:r>
              <a:rPr lang="en-US" dirty="0"/>
              <a:t> for exploring a location for improving the model. In order to do so, we have to specify an </a:t>
            </a:r>
            <a:r>
              <a:rPr lang="en-US" dirty="0" err="1"/>
              <a:t>url</a:t>
            </a:r>
            <a:r>
              <a:rPr lang="en-US" dirty="0"/>
              <a:t> and pass the coordinates of the relevant data point and make a request. The resulting json response can be extracted and put into a new pandas data frame. The new created features are:</a:t>
            </a:r>
            <a:br>
              <a:rPr lang="en-US" dirty="0"/>
            </a:br>
            <a:br>
              <a:rPr lang="de-DE" dirty="0"/>
            </a:br>
            <a:r>
              <a:rPr lang="en-US" dirty="0"/>
              <a:t>categories: number of unique foursquare venue categories</a:t>
            </a:r>
            <a:br>
              <a:rPr lang="de-DE" dirty="0"/>
            </a:br>
            <a:r>
              <a:rPr lang="en-US" dirty="0"/>
              <a:t>distance: mean distance of foursquare venues</a:t>
            </a:r>
            <a:br>
              <a:rPr lang="de-DE" dirty="0"/>
            </a:b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B9C25D-1587-8A4A-9FBA-8A817F269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0F9557-6529-BA49-A4EF-F0C1FC2B1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83015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Title 1">
            <a:extLst>
              <a:ext uri="{FF2B5EF4-FFF2-40B4-BE49-F238E27FC236}">
                <a16:creationId xmlns:a16="http://schemas.microsoft.com/office/drawing/2014/main" id="{B40890BF-CCA5-4429-9778-DD9515FE7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460" y="647799"/>
            <a:ext cx="9002533" cy="691737"/>
          </a:xfrm>
        </p:spPr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1025" name="Grafik 7" descr="Lebenszyklus des Team Data Science-Prozesses | Microsoft Docs">
            <a:extLst>
              <a:ext uri="{FF2B5EF4-FFF2-40B4-BE49-F238E27FC236}">
                <a16:creationId xmlns:a16="http://schemas.microsoft.com/office/drawing/2014/main" id="{58AE4226-C076-4F4B-8B79-948538512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39703" y="1410972"/>
            <a:ext cx="6320592" cy="470884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942ADC9-896A-9549-83CD-5A15BA7E15D8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918000" y="360363"/>
            <a:ext cx="827515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30694A65-3AA1-42B9-B750-09273D0D99B8}" type="datetime1">
              <a:rPr lang="de-DE" smtClean="0"/>
              <a:pPr>
                <a:spcAft>
                  <a:spcPts val="600"/>
                </a:spcAft>
              </a:pPr>
              <a:t>19.03.21</a:t>
            </a:fld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2351AE8-222B-CD45-922D-EA4601E803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575999" y="360363"/>
            <a:ext cx="288000" cy="216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E07F1749-2C29-4AD9-BF92-E70F8884412B}" type="slidenum">
              <a:rPr lang="de-DE" smtClean="0"/>
              <a:pPr>
                <a:spcAft>
                  <a:spcPts val="600"/>
                </a:spcAft>
              </a:pPr>
              <a:t>3</a:t>
            </a:fld>
            <a:endParaRPr lang="de-DE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1CF0745-E1C2-F34C-9BD5-521221CEF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3999" y="1727919"/>
            <a:ext cx="11522075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3397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B911E2-0433-214D-8C32-834CC61A01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 (EDA)</a:t>
            </a:r>
            <a:br>
              <a:rPr lang="de-DE" dirty="0"/>
            </a:b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619D5B5-A89E-DB4B-A08A-6AAE4189578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/>
              <a:t>Target Variable:</a:t>
            </a:r>
          </a:p>
          <a:p>
            <a:r>
              <a:rPr lang="de-DE" dirty="0"/>
              <a:t>Interest </a:t>
            </a:r>
            <a:r>
              <a:rPr lang="de-DE" dirty="0" err="1"/>
              <a:t>level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BE3DD2-FA51-EF41-B3F2-73E451509F5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BFE95F-D516-6047-86E2-599CD8A3511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4</a:t>
            </a:fld>
            <a:endParaRPr lang="de-DE" dirty="0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7516EE5C-ECBA-9B44-A744-9FF94BF2815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320877" y="1583903"/>
            <a:ext cx="6229977" cy="399595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2F3970D-7E79-194D-BBBC-15EFBC16995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999" y="2808039"/>
            <a:ext cx="3220085" cy="2378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338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C08A2-E56C-BF44-BE86-DB7CD2C1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 (EDA)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447A1B-C0D8-734E-9489-EEB7ADF9EFE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mean distance</a:t>
            </a:r>
          </a:p>
          <a:p>
            <a:r>
              <a:rPr lang="en-US" dirty="0"/>
              <a:t>Mean distance of foursquare venues</a:t>
            </a:r>
          </a:p>
          <a:p>
            <a:pPr lvl="0"/>
            <a:r>
              <a:rPr lang="en-US" sz="1200" b="0" dirty="0">
                <a:solidFill>
                  <a:srgbClr val="595959"/>
                </a:solidFill>
              </a:rPr>
              <a:t>green points represent a low value, </a:t>
            </a:r>
            <a:br>
              <a:rPr lang="en-US" sz="1200" b="0" dirty="0">
                <a:solidFill>
                  <a:srgbClr val="595959"/>
                </a:solidFill>
              </a:rPr>
            </a:br>
            <a:r>
              <a:rPr lang="en-US" sz="1200" b="0" dirty="0">
                <a:solidFill>
                  <a:srgbClr val="595959"/>
                </a:solidFill>
              </a:rPr>
              <a:t>yellow a medium value and red a high value.</a:t>
            </a:r>
            <a:endParaRPr lang="de-DE" sz="1200" b="0" dirty="0">
              <a:solidFill>
                <a:srgbClr val="595959"/>
              </a:solidFill>
            </a:endParaRPr>
          </a:p>
          <a:p>
            <a:r>
              <a:rPr lang="en-US" dirty="0"/>
              <a:t> 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CC6AA-DCB3-6541-826D-28107630D8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4FD316-91C2-A44B-88F9-A8D7000E9F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6" name="Grafik 5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A9EF58E-4611-3D42-8C8B-A05720356F5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909301" y="2087959"/>
            <a:ext cx="5180330" cy="321056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7E76B600-9153-D641-8EAD-1B36F5BDB7D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6009" y="3096072"/>
            <a:ext cx="531399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6022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4C08A2-E56C-BF44-BE86-DB7CD2C12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 (EDA)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B447A1B-C0D8-734E-9489-EEB7ADF9EFE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5999" y="1410972"/>
            <a:ext cx="4536966" cy="4708840"/>
          </a:xfrm>
        </p:spPr>
        <p:txBody>
          <a:bodyPr/>
          <a:lstStyle/>
          <a:p>
            <a:r>
              <a:rPr lang="en-US" dirty="0"/>
              <a:t>categories</a:t>
            </a:r>
          </a:p>
          <a:p>
            <a:r>
              <a:rPr lang="en-US" dirty="0"/>
              <a:t>Number of unique foursquare venue categories</a:t>
            </a:r>
            <a:endParaRPr lang="en-US" sz="1200" b="0" dirty="0"/>
          </a:p>
          <a:p>
            <a:r>
              <a:rPr lang="en-US" sz="1200" b="0" dirty="0"/>
              <a:t>green points represent a low value, </a:t>
            </a:r>
            <a:br>
              <a:rPr lang="en-US" sz="1200" b="0" dirty="0"/>
            </a:br>
            <a:r>
              <a:rPr lang="en-US" sz="1200" b="0" dirty="0"/>
              <a:t>yellow a medium value and red a high value.</a:t>
            </a:r>
            <a:endParaRPr lang="de-DE" sz="1200" b="0" dirty="0"/>
          </a:p>
          <a:p>
            <a:endParaRPr lang="de-DE" sz="10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CC6AA-DCB3-6541-826D-28107630D8F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4FD316-91C2-A44B-88F9-A8D7000E9F9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6</a:t>
            </a:fld>
            <a:endParaRPr lang="de-DE" dirty="0"/>
          </a:p>
        </p:txBody>
      </p:sp>
      <p:pic>
        <p:nvPicPr>
          <p:cNvPr id="8" name="Grafik 7" descr="Ein Bild, das Karte enthält.&#10;&#10;Automatisch generierte Beschreibung">
            <a:extLst>
              <a:ext uri="{FF2B5EF4-FFF2-40B4-BE49-F238E27FC236}">
                <a16:creationId xmlns:a16="http://schemas.microsoft.com/office/drawing/2014/main" id="{DCFB3721-B805-D048-9703-3117F475EED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5745501" y="1709176"/>
            <a:ext cx="5180330" cy="352425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5BD58ECB-EE11-864A-89C5-AF29D60412E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94599" y="3471301"/>
            <a:ext cx="5105400" cy="1477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11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3E96DACF-463B-D24B-99B1-37664E349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29" y="1871935"/>
            <a:ext cx="4553794" cy="44309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942285A-96F3-C24B-9E7B-9E57F2E0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Exploratory Data Analysis (EDA)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84365C9-18FD-2443-942E-B3405CAB44B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de-DE" dirty="0" err="1"/>
              <a:t>Correlation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target</a:t>
            </a:r>
            <a:endParaRPr lang="de-DE" dirty="0"/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91F4D1-6B26-F448-88E5-A92217AA81E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2DBC8B1-C453-E64B-9402-9F2E34E9A9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C1B766D-718E-6340-8889-52AE75EC052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823056" y="3765392"/>
            <a:ext cx="3538855" cy="196596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C33CD9A-DD2E-5241-BD73-D8DF7FF2A77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04311" y="1583903"/>
            <a:ext cx="3657600" cy="18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470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EE8A8D-D11E-7547-B3D4-46770578E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5E28CC0-BA86-E640-8CF9-6B0478BB589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5999" y="1410972"/>
            <a:ext cx="4320942" cy="4708840"/>
          </a:xfrm>
        </p:spPr>
        <p:txBody>
          <a:bodyPr>
            <a:normAutofit fontScale="70000" lnSpcReduction="20000"/>
          </a:bodyPr>
          <a:lstStyle/>
          <a:p>
            <a:pPr lvl="1"/>
            <a:r>
              <a:rPr lang="en-US" b="1" dirty="0"/>
              <a:t>Baseline Model</a:t>
            </a:r>
            <a:endParaRPr lang="de-DE" sz="2000" dirty="0"/>
          </a:p>
          <a:p>
            <a:r>
              <a:rPr lang="en-US" dirty="0" err="1">
                <a:latin typeface="Klavika Rg" panose="02000000000000000000" pitchFamily="2" charset="0"/>
              </a:rPr>
              <a:t>ModelMetricsMultinomial</a:t>
            </a:r>
            <a:r>
              <a:rPr lang="en-US" dirty="0">
                <a:latin typeface="Klavika Rg" panose="02000000000000000000" pitchFamily="2" charset="0"/>
              </a:rPr>
              <a:t>: </a:t>
            </a:r>
            <a:r>
              <a:rPr lang="en-US" dirty="0" err="1">
                <a:latin typeface="Klavika Rg" panose="02000000000000000000" pitchFamily="2" charset="0"/>
              </a:rPr>
              <a:t>xgboost</a:t>
            </a:r>
            <a:r>
              <a:rPr lang="en-US" dirty="0">
                <a:latin typeface="Klavika Rg" panose="02000000000000000000" pitchFamily="2" charset="0"/>
              </a:rPr>
              <a:t> </a:t>
            </a:r>
            <a:endParaRPr lang="de-DE" dirty="0">
              <a:latin typeface="Klavika Rg" panose="02000000000000000000" pitchFamily="2" charset="0"/>
            </a:endParaRPr>
          </a:p>
          <a:p>
            <a:r>
              <a:rPr lang="en-US" dirty="0">
                <a:latin typeface="Klavika Rg" panose="02000000000000000000" pitchFamily="2" charset="0"/>
              </a:rPr>
              <a:t>** Reported on train data. ** </a:t>
            </a:r>
            <a:endParaRPr lang="de-DE" dirty="0">
              <a:latin typeface="Klavika Rg" panose="02000000000000000000" pitchFamily="2" charset="0"/>
            </a:endParaRPr>
          </a:p>
          <a:p>
            <a:r>
              <a:rPr lang="en-US" dirty="0">
                <a:latin typeface="Klavika Rg" panose="02000000000000000000" pitchFamily="2" charset="0"/>
              </a:rPr>
              <a:t>MSE: 0.09305668048815223 </a:t>
            </a:r>
            <a:endParaRPr lang="de-DE" dirty="0">
              <a:latin typeface="Klavika Rg" panose="02000000000000000000" pitchFamily="2" charset="0"/>
            </a:endParaRPr>
          </a:p>
          <a:p>
            <a:r>
              <a:rPr lang="en-US" dirty="0">
                <a:latin typeface="Klavika Rg" panose="02000000000000000000" pitchFamily="2" charset="0"/>
              </a:rPr>
              <a:t>RMSE: </a:t>
            </a:r>
            <a:r>
              <a:rPr lang="en-US" dirty="0">
                <a:highlight>
                  <a:srgbClr val="FFFF00"/>
                </a:highlight>
                <a:latin typeface="Klavika Rg" panose="02000000000000000000" pitchFamily="2" charset="0"/>
              </a:rPr>
              <a:t>0.30505193080548143</a:t>
            </a:r>
            <a:r>
              <a:rPr lang="en-US" dirty="0">
                <a:latin typeface="Klavika Rg" panose="02000000000000000000" pitchFamily="2" charset="0"/>
              </a:rPr>
              <a:t> </a:t>
            </a:r>
            <a:endParaRPr lang="de-DE" dirty="0">
              <a:latin typeface="Klavika Rg" panose="02000000000000000000" pitchFamily="2" charset="0"/>
            </a:endParaRPr>
          </a:p>
          <a:p>
            <a:r>
              <a:rPr lang="en-US" dirty="0" err="1">
                <a:latin typeface="Klavika Rg" panose="02000000000000000000" pitchFamily="2" charset="0"/>
              </a:rPr>
              <a:t>LogLoss</a:t>
            </a:r>
            <a:r>
              <a:rPr lang="en-US" dirty="0">
                <a:latin typeface="Klavika Rg" panose="02000000000000000000" pitchFamily="2" charset="0"/>
              </a:rPr>
              <a:t>: 0.3075453925310763 </a:t>
            </a:r>
            <a:endParaRPr lang="de-DE" dirty="0">
              <a:latin typeface="Klavika Rg" panose="02000000000000000000" pitchFamily="2" charset="0"/>
            </a:endParaRPr>
          </a:p>
          <a:p>
            <a:r>
              <a:rPr lang="en-US" dirty="0">
                <a:latin typeface="Klavika Rg" panose="02000000000000000000" pitchFamily="2" charset="0"/>
              </a:rPr>
              <a:t>Mean Per-Class Error: 0.1623435251635366</a:t>
            </a:r>
            <a:endParaRPr lang="de-DE" dirty="0">
              <a:latin typeface="Klavika Rg" panose="02000000000000000000" pitchFamily="2" charset="0"/>
            </a:endParaRPr>
          </a:p>
          <a:p>
            <a:r>
              <a:rPr lang="en-US" dirty="0">
                <a:latin typeface="Klavika Rg" panose="02000000000000000000" pitchFamily="2" charset="0"/>
              </a:rPr>
              <a:t> </a:t>
            </a:r>
            <a:endParaRPr lang="de-DE" dirty="0">
              <a:latin typeface="Klavika Rg" panose="02000000000000000000" pitchFamily="2" charset="0"/>
            </a:endParaRPr>
          </a:p>
          <a:p>
            <a:r>
              <a:rPr lang="en-US" dirty="0">
                <a:latin typeface="Klavika Rg" panose="02000000000000000000" pitchFamily="2" charset="0"/>
              </a:rPr>
              <a:t>** Reported on validation data. ** </a:t>
            </a:r>
            <a:endParaRPr lang="de-DE" dirty="0">
              <a:latin typeface="Klavika Rg" panose="02000000000000000000" pitchFamily="2" charset="0"/>
            </a:endParaRPr>
          </a:p>
          <a:p>
            <a:r>
              <a:rPr lang="en-US" dirty="0">
                <a:latin typeface="Klavika Rg" panose="02000000000000000000" pitchFamily="2" charset="0"/>
              </a:rPr>
              <a:t>MSE: 0.21445060605228666</a:t>
            </a:r>
            <a:endParaRPr lang="de-DE" dirty="0">
              <a:latin typeface="Klavika Rg" panose="02000000000000000000" pitchFamily="2" charset="0"/>
            </a:endParaRPr>
          </a:p>
          <a:p>
            <a:r>
              <a:rPr lang="en-US" dirty="0">
                <a:latin typeface="Klavika Rg" panose="02000000000000000000" pitchFamily="2" charset="0"/>
              </a:rPr>
              <a:t>RMSE: </a:t>
            </a:r>
            <a:r>
              <a:rPr lang="en-US" dirty="0">
                <a:highlight>
                  <a:srgbClr val="FFFF00"/>
                </a:highlight>
                <a:latin typeface="Klavika Rg" panose="02000000000000000000" pitchFamily="2" charset="0"/>
              </a:rPr>
              <a:t>0.4630881191007675</a:t>
            </a:r>
            <a:endParaRPr lang="de-DE" dirty="0">
              <a:highlight>
                <a:srgbClr val="FFFF00"/>
              </a:highlight>
              <a:latin typeface="Klavika Rg" panose="02000000000000000000" pitchFamily="2" charset="0"/>
            </a:endParaRPr>
          </a:p>
          <a:p>
            <a:r>
              <a:rPr lang="en-US" dirty="0" err="1">
                <a:latin typeface="Klavika Rg" panose="02000000000000000000" pitchFamily="2" charset="0"/>
              </a:rPr>
              <a:t>LogLoss</a:t>
            </a:r>
            <a:r>
              <a:rPr lang="en-US" dirty="0">
                <a:latin typeface="Klavika Rg" panose="02000000000000000000" pitchFamily="2" charset="0"/>
              </a:rPr>
              <a:t>: 0.6351238727480131</a:t>
            </a:r>
            <a:endParaRPr lang="de-DE" dirty="0">
              <a:latin typeface="Klavika Rg" panose="02000000000000000000" pitchFamily="2" charset="0"/>
            </a:endParaRPr>
          </a:p>
          <a:p>
            <a:r>
              <a:rPr lang="en-US" dirty="0">
                <a:latin typeface="Klavika Rg" panose="02000000000000000000" pitchFamily="2" charset="0"/>
              </a:rPr>
              <a:t>Mean Per-Class Error: 0.5622636243951696</a:t>
            </a:r>
            <a:endParaRPr lang="de-DE" dirty="0">
              <a:latin typeface="Klavika Rg" panose="02000000000000000000" pitchFamily="2" charset="0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D531468-1A7D-3F42-96C0-98F93412066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5B161AC-F353-304F-AD4A-E08303C653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C10130FF-B9C7-A445-8BF5-6E6A6B58B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721" y="1410972"/>
            <a:ext cx="6274695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601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292CB70-C925-BC41-9D05-17FC3056C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6C340D4-BA30-B240-B86E-9A4C439D212B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75999" y="1410972"/>
            <a:ext cx="4824998" cy="4708840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>
                <a:latin typeface="Klavika Rg" panose="02000000000000000000" pitchFamily="2" charset="0"/>
              </a:rPr>
              <a:t>Extended model</a:t>
            </a:r>
          </a:p>
          <a:p>
            <a:r>
              <a:rPr lang="en-US" sz="2000" dirty="0" err="1">
                <a:latin typeface="Klavika Rg" panose="02000000000000000000" pitchFamily="2" charset="0"/>
              </a:rPr>
              <a:t>ModelMetricsMultinomial</a:t>
            </a:r>
            <a:r>
              <a:rPr lang="en-US" sz="2000" dirty="0">
                <a:latin typeface="Klavika Rg" panose="02000000000000000000" pitchFamily="2" charset="0"/>
              </a:rPr>
              <a:t>: </a:t>
            </a:r>
            <a:r>
              <a:rPr lang="en-US" sz="2000" dirty="0" err="1">
                <a:latin typeface="Klavika Rg" panose="02000000000000000000" pitchFamily="2" charset="0"/>
              </a:rPr>
              <a:t>xgboost</a:t>
            </a:r>
            <a:r>
              <a:rPr lang="en-US" sz="2000" dirty="0">
                <a:latin typeface="Klavika Rg" panose="02000000000000000000" pitchFamily="2" charset="0"/>
              </a:rPr>
              <a:t> </a:t>
            </a:r>
            <a:endParaRPr lang="de-DE" sz="2000" dirty="0">
              <a:latin typeface="Klavika Rg" panose="02000000000000000000" pitchFamily="2" charset="0"/>
            </a:endParaRPr>
          </a:p>
          <a:p>
            <a:r>
              <a:rPr lang="en-US" sz="2000" dirty="0">
                <a:latin typeface="Klavika Rg" panose="02000000000000000000" pitchFamily="2" charset="0"/>
              </a:rPr>
              <a:t>** Reported on train data. ** </a:t>
            </a:r>
            <a:endParaRPr lang="de-DE" sz="2000" dirty="0">
              <a:latin typeface="Klavika Rg" panose="02000000000000000000" pitchFamily="2" charset="0"/>
            </a:endParaRPr>
          </a:p>
          <a:p>
            <a:r>
              <a:rPr lang="en-US" sz="2000" dirty="0">
                <a:latin typeface="Klavika Rg" panose="02000000000000000000" pitchFamily="2" charset="0"/>
              </a:rPr>
              <a:t>MSE: 0.08892165485306923</a:t>
            </a:r>
            <a:endParaRPr lang="de-DE" sz="2000" dirty="0">
              <a:latin typeface="Klavika Rg" panose="02000000000000000000" pitchFamily="2" charset="0"/>
            </a:endParaRPr>
          </a:p>
          <a:p>
            <a:r>
              <a:rPr lang="en-US" sz="2000" dirty="0">
                <a:latin typeface="Klavika Rg" panose="02000000000000000000" pitchFamily="2" charset="0"/>
              </a:rPr>
              <a:t>RMSE: </a:t>
            </a:r>
            <a:r>
              <a:rPr lang="en-US" sz="2000" dirty="0">
                <a:highlight>
                  <a:srgbClr val="FFFF00"/>
                </a:highlight>
                <a:latin typeface="Klavika Rg" panose="02000000000000000000" pitchFamily="2" charset="0"/>
              </a:rPr>
              <a:t>0.29819734212945165</a:t>
            </a:r>
            <a:endParaRPr lang="de-DE" sz="2000" dirty="0">
              <a:highlight>
                <a:srgbClr val="FFFF00"/>
              </a:highlight>
              <a:latin typeface="Klavika Rg" panose="02000000000000000000" pitchFamily="2" charset="0"/>
            </a:endParaRPr>
          </a:p>
          <a:p>
            <a:r>
              <a:rPr lang="en-US" sz="2000" dirty="0" err="1">
                <a:latin typeface="Klavika Rg" panose="02000000000000000000" pitchFamily="2" charset="0"/>
              </a:rPr>
              <a:t>LogLoss</a:t>
            </a:r>
            <a:r>
              <a:rPr lang="en-US" sz="2000" dirty="0">
                <a:latin typeface="Klavika Rg" panose="02000000000000000000" pitchFamily="2" charset="0"/>
              </a:rPr>
              <a:t>: 0.2978544109530065</a:t>
            </a:r>
            <a:endParaRPr lang="de-DE" sz="2000" dirty="0">
              <a:latin typeface="Klavika Rg" panose="02000000000000000000" pitchFamily="2" charset="0"/>
            </a:endParaRPr>
          </a:p>
          <a:p>
            <a:r>
              <a:rPr lang="en-US" sz="2000" dirty="0">
                <a:latin typeface="Klavika Rg" panose="02000000000000000000" pitchFamily="2" charset="0"/>
              </a:rPr>
              <a:t>Mean Per-Class Error: 0.14100806913270514</a:t>
            </a:r>
            <a:endParaRPr lang="de-DE" sz="2000" dirty="0">
              <a:latin typeface="Klavika Rg" panose="02000000000000000000" pitchFamily="2" charset="0"/>
            </a:endParaRPr>
          </a:p>
          <a:p>
            <a:r>
              <a:rPr lang="en-US" sz="2000" dirty="0">
                <a:latin typeface="Klavika Rg" panose="02000000000000000000" pitchFamily="2" charset="0"/>
              </a:rPr>
              <a:t> </a:t>
            </a:r>
            <a:endParaRPr lang="de-DE" sz="2000" dirty="0">
              <a:latin typeface="Klavika Rg" panose="02000000000000000000" pitchFamily="2" charset="0"/>
            </a:endParaRPr>
          </a:p>
          <a:p>
            <a:r>
              <a:rPr lang="en-US" sz="2000" dirty="0">
                <a:latin typeface="Klavika Rg" panose="02000000000000000000" pitchFamily="2" charset="0"/>
              </a:rPr>
              <a:t>** Reported on validation data. ** </a:t>
            </a:r>
            <a:endParaRPr lang="de-DE" sz="2000" dirty="0">
              <a:latin typeface="Klavika Rg" panose="02000000000000000000" pitchFamily="2" charset="0"/>
            </a:endParaRPr>
          </a:p>
          <a:p>
            <a:r>
              <a:rPr lang="en-US" sz="2000" dirty="0">
                <a:latin typeface="Klavika Rg" panose="02000000000000000000" pitchFamily="2" charset="0"/>
              </a:rPr>
              <a:t>MSE: 0.21528158906693382</a:t>
            </a:r>
            <a:endParaRPr lang="de-DE" sz="2000" dirty="0">
              <a:latin typeface="Klavika Rg" panose="02000000000000000000" pitchFamily="2" charset="0"/>
            </a:endParaRPr>
          </a:p>
          <a:p>
            <a:r>
              <a:rPr lang="en-US" sz="2000" dirty="0">
                <a:latin typeface="Klavika Rg" panose="02000000000000000000" pitchFamily="2" charset="0"/>
              </a:rPr>
              <a:t>RMSE: </a:t>
            </a:r>
            <a:r>
              <a:rPr lang="en-US" sz="2000" dirty="0">
                <a:highlight>
                  <a:srgbClr val="FFFF00"/>
                </a:highlight>
                <a:latin typeface="Klavika Rg" panose="02000000000000000000" pitchFamily="2" charset="0"/>
              </a:rPr>
              <a:t>0.46398447071743015</a:t>
            </a:r>
            <a:endParaRPr lang="de-DE" sz="2000" dirty="0">
              <a:highlight>
                <a:srgbClr val="FFFF00"/>
              </a:highlight>
              <a:latin typeface="Klavika Rg" panose="02000000000000000000" pitchFamily="2" charset="0"/>
            </a:endParaRPr>
          </a:p>
          <a:p>
            <a:r>
              <a:rPr lang="en-US" sz="2000" dirty="0" err="1">
                <a:latin typeface="Klavika Rg" panose="02000000000000000000" pitchFamily="2" charset="0"/>
              </a:rPr>
              <a:t>LogLoss</a:t>
            </a:r>
            <a:r>
              <a:rPr lang="en-US" sz="2000" dirty="0">
                <a:latin typeface="Klavika Rg" panose="02000000000000000000" pitchFamily="2" charset="0"/>
              </a:rPr>
              <a:t>: 0.6564431960940968</a:t>
            </a:r>
            <a:endParaRPr lang="de-DE" sz="2000" dirty="0">
              <a:latin typeface="Klavika Rg" panose="02000000000000000000" pitchFamily="2" charset="0"/>
            </a:endParaRPr>
          </a:p>
          <a:p>
            <a:r>
              <a:rPr lang="en-US" sz="2000" dirty="0">
                <a:latin typeface="Klavika Rg" panose="02000000000000000000" pitchFamily="2" charset="0"/>
              </a:rPr>
              <a:t>Mean Per-Class Error: 0.555266238294481</a:t>
            </a:r>
            <a:endParaRPr lang="de-DE" sz="2000" dirty="0">
              <a:latin typeface="Klavika Rg" panose="02000000000000000000" pitchFamily="2" charset="0"/>
            </a:endParaRP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32B178-97EE-E343-A3A0-1401A8843BA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0694A65-3AA1-42B9-B750-09273D0D99B8}" type="datetime1">
              <a:rPr lang="de-DE" smtClean="0"/>
              <a:pPr/>
              <a:t>19.03.21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B8EB99E-6EC1-5F47-8E91-E92766C5357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E07F1749-2C29-4AD9-BF92-E70F8884412B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128BC7C3-1C89-214A-8F49-D85F7696D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4893" y="1511895"/>
            <a:ext cx="6789163" cy="4104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26946"/>
      </p:ext>
    </p:extLst>
  </p:cSld>
  <p:clrMapOvr>
    <a:masterClrMapping/>
  </p:clrMapOvr>
</p:sld>
</file>

<file path=ppt/theme/theme1.xml><?xml version="1.0" encoding="utf-8"?>
<a:theme xmlns:a="http://schemas.openxmlformats.org/drawingml/2006/main" name="ADESSO-2016">
  <a:themeElements>
    <a:clrScheme name="adesso">
      <a:dk1>
        <a:srgbClr val="000000"/>
      </a:dk1>
      <a:lt1>
        <a:srgbClr val="FFFFFF"/>
      </a:lt1>
      <a:dk2>
        <a:srgbClr val="888279"/>
      </a:dk2>
      <a:lt2>
        <a:srgbClr val="595959"/>
      </a:lt2>
      <a:accent1>
        <a:srgbClr val="006EC7"/>
      </a:accent1>
      <a:accent2>
        <a:srgbClr val="774251"/>
      </a:accent2>
      <a:accent3>
        <a:srgbClr val="618792"/>
      </a:accent3>
      <a:accent4>
        <a:srgbClr val="857700"/>
      </a:accent4>
      <a:accent5>
        <a:srgbClr val="AF593E"/>
      </a:accent5>
      <a:accent6>
        <a:srgbClr val="663300"/>
      </a:accent6>
      <a:hlink>
        <a:srgbClr val="2D232E"/>
      </a:hlink>
      <a:folHlink>
        <a:srgbClr val="324611"/>
      </a:folHlink>
    </a:clrScheme>
    <a:fontScheme name="Test">
      <a:majorFont>
        <a:latin typeface="Klavika"/>
        <a:ea typeface=""/>
        <a:cs typeface=""/>
      </a:majorFont>
      <a:minorFont>
        <a:latin typeface="Klavik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2700"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 anchor="ctr" anchorCtr="0">
        <a:spAutoFit/>
      </a:bodyPr>
      <a:lstStyle>
        <a:defPPr algn="ctr">
          <a:defRPr sz="1200" b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räsentation1" id="{F1634E50-FC9E-DE47-8565-C0420D0BF8FF}" vid="{54CC6A44-80AF-5746-82C4-01D1461B1845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DESSO Schriften2016">
      <a:majorFont>
        <a:latin typeface="Open Sans Condensed Light"/>
        <a:ea typeface=""/>
        <a:cs typeface=""/>
      </a:majorFont>
      <a:minorFont>
        <a:latin typeface="Open Sans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ADESSO-2016</Template>
  <TotalTime>0</TotalTime>
  <Words>384</Words>
  <Application>Microsoft Macintosh PowerPoint</Application>
  <PresentationFormat>Benutzerdefiniert</PresentationFormat>
  <Paragraphs>79</Paragraphs>
  <Slides>11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11</vt:i4>
      </vt:variant>
    </vt:vector>
  </HeadingPairs>
  <TitlesOfParts>
    <vt:vector size="21" baseType="lpstr">
      <vt:lpstr>Arial</vt:lpstr>
      <vt:lpstr>Klavika</vt:lpstr>
      <vt:lpstr>Klavika Bd</vt:lpstr>
      <vt:lpstr>Klavika Rg</vt:lpstr>
      <vt:lpstr>Open Sans</vt:lpstr>
      <vt:lpstr>Open Sans Semibold</vt:lpstr>
      <vt:lpstr>Symbol</vt:lpstr>
      <vt:lpstr>Systemschrift</vt:lpstr>
      <vt:lpstr>Wingdings</vt:lpstr>
      <vt:lpstr>ADESSO-2016</vt:lpstr>
      <vt:lpstr>New York rental listings</vt:lpstr>
      <vt:lpstr>For this project the publicly available data for the” Two Sigma Connect: Rental Listing Inquiries” Kaggle competition will be considered. The hypothesis of this project is that we can use the foursquare api for exploring a location for improving the model. In order to do so, we have to specify an url and pass the coordinates of the relevant data point and make a request. The resulting json response can be extracted and put into a new pandas data frame. The new created features are:  categories: number of unique foursquare venue categories distance: mean distance of foursquare venues </vt:lpstr>
      <vt:lpstr>Methodology</vt:lpstr>
      <vt:lpstr>Exploratory Data Analysis (EDA) </vt:lpstr>
      <vt:lpstr>Exploratory Data Analysis (EDA)</vt:lpstr>
      <vt:lpstr>Exploratory Data Analysis (EDA)</vt:lpstr>
      <vt:lpstr>Exploratory Data Analysis (EDA)</vt:lpstr>
      <vt:lpstr>Results</vt:lpstr>
      <vt:lpstr>Results</vt:lpstr>
      <vt:lpstr>Results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Mack, Sebastian</dc:creator>
  <cp:lastModifiedBy>Mack, Sebastian</cp:lastModifiedBy>
  <cp:revision>7</cp:revision>
  <dcterms:created xsi:type="dcterms:W3CDTF">2021-03-19T18:06:57Z</dcterms:created>
  <dcterms:modified xsi:type="dcterms:W3CDTF">2021-03-19T18:32:32Z</dcterms:modified>
</cp:coreProperties>
</file>